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Override1.xml" ContentType="application/vnd.openxmlformats-officedocument.themeOverr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9"/>
  </p:notesMasterIdLst>
  <p:handoutMasterIdLst>
    <p:handoutMasterId r:id="rId10"/>
  </p:handoutMasterIdLst>
  <p:sldIdLst>
    <p:sldId id="289" r:id="rId4"/>
    <p:sldId id="290" r:id="rId5"/>
    <p:sldId id="303" r:id="rId6"/>
    <p:sldId id="339" r:id="rId7"/>
    <p:sldId id="338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88" d="100"/>
          <a:sy n="88" d="100"/>
        </p:scale>
        <p:origin x="-96" y="-4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2" d="100"/>
          <a:sy n="62" d="100"/>
        </p:scale>
        <p:origin x="-1742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58124B-4A72-4665-AFEA-C6DD5C72BA50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43B9EA-81C2-49C5-9628-7EFC51E9D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24065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wav>
</file>

<file path=ppt/media/media2.wav>
</file>

<file path=ppt/media/media3.wav>
</file>

<file path=ppt/media/media4.wav>
</file>

<file path=ppt/media/media5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CC73FE-FDCA-44EF-A540-DA29B27DD974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06AB11-69A3-4666-837D-1A24E956D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00068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1"/>
            <a:ext cx="7772400" cy="838200"/>
          </a:xfrm>
        </p:spPr>
        <p:txBody>
          <a:bodyPr>
            <a:normAutofit/>
          </a:bodyPr>
          <a:lstStyle>
            <a:lvl1pPr algn="l">
              <a:defRPr sz="32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90600"/>
            <a:ext cx="7696200" cy="1752600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98387"/>
            <a:ext cx="2895600" cy="365125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400800"/>
            <a:ext cx="533400" cy="365125"/>
          </a:xfrm>
        </p:spPr>
        <p:txBody>
          <a:bodyPr/>
          <a:lstStyle>
            <a:lvl1pPr algn="ctr">
              <a:defRPr sz="1600"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6A59B0B-27CB-4279-84EE-13F34D832C20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5/1/2020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5351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87946A9-DE9C-4C0F-8CC5-C706728E934F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5/1/2020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5445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8237A1E-E215-416E-8D25-5F336D5B557C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5/1/2020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8645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3FD8B5B-8A46-412C-A2D2-8F2B1B2EC62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5/1/2020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6076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D72D1A0-E9CE-4C54-8D41-8DBB9F50911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5/1/2020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47585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84E1B4-9FAF-4C2A-A5AC-8C7F175CBD59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5/1/2020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59478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2306DEF-8BC5-4D1A-A84F-BC32AA802BDD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5/1/2020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29043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8B8A3B-8A96-493A-9055-E95E174A1B5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5/1/2020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3634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93F6010-06C4-4772-A873-F0169484628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5/1/2020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5031129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D38C875-1C6F-4BBA-A49D-A655DE5157F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5/1/2020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51388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5A7C28B-237A-4A16-A330-F744D93506D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5/1/2020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67198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1"/>
            <a:ext cx="7772400" cy="838200"/>
          </a:xfrm>
        </p:spPr>
        <p:txBody>
          <a:bodyPr>
            <a:normAutofit/>
          </a:bodyPr>
          <a:lstStyle>
            <a:lvl1pPr algn="l">
              <a:defRPr sz="32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90600"/>
            <a:ext cx="7696200" cy="1752600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98387"/>
            <a:ext cx="2895600" cy="365125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400800"/>
            <a:ext cx="533400" cy="365125"/>
          </a:xfrm>
        </p:spPr>
        <p:txBody>
          <a:bodyPr/>
          <a:lstStyle>
            <a:lvl1pPr algn="ctr">
              <a:defRPr sz="1600"/>
            </a:lvl1pPr>
          </a:lstStyle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8369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6294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790725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337874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326916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991857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6554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152584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130672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230894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5897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Computer Architecture, Spring 2020, AUT, Tehran, Iran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8368" y="6404483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A27B6C89-3F9A-4856-B9C8-0FA30DF0136D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5/1/2020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15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Computer Architecture- Fall 11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8368" y="6404483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‹#›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3078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av"/><Relationship Id="rId7" Type="http://schemas.openxmlformats.org/officeDocument/2006/relationships/image" Target="../media/image5.png"/><Relationship Id="rId2" Type="http://schemas.microsoft.com/office/2007/relationships/media" Target="../media/media2.wav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av"/><Relationship Id="rId2" Type="http://schemas.microsoft.com/office/2007/relationships/media" Target="../media/media3.wav"/><Relationship Id="rId1" Type="http://schemas.openxmlformats.org/officeDocument/2006/relationships/tags" Target="../tags/tag1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av"/><Relationship Id="rId7" Type="http://schemas.openxmlformats.org/officeDocument/2006/relationships/image" Target="../media/image5.png"/><Relationship Id="rId2" Type="http://schemas.microsoft.com/office/2007/relationships/media" Target="../media/media4.wav"/><Relationship Id="rId1" Type="http://schemas.openxmlformats.org/officeDocument/2006/relationships/tags" Target="../tags/tag2.xml"/><Relationship Id="rId6" Type="http://schemas.openxmlformats.org/officeDocument/2006/relationships/hyperlink" Target="https://en.wikipedia.org/wiki/Cache_replacement_policies" TargetMode="Externa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audio" Target="../media/media5.wav"/><Relationship Id="rId7" Type="http://schemas.openxmlformats.org/officeDocument/2006/relationships/image" Target="../media/image8.png"/><Relationship Id="rId2" Type="http://schemas.microsoft.com/office/2007/relationships/media" Target="../media/media5.wav"/><Relationship Id="rId1" Type="http://schemas.openxmlformats.org/officeDocument/2006/relationships/tags" Target="../tags/tag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Computer Architecture</a:t>
            </a: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/>
            </a:r>
            <a:b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Spring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04507" y="610740"/>
            <a:ext cx="1334986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277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Aft>
                <a:spcPts val="600"/>
              </a:spcAft>
            </a:pPr>
            <a:r>
              <a:rPr lang="en-US" sz="2400" b="1" dirty="0" smtClean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hangingPunct="1">
              <a:spcAft>
                <a:spcPts val="600"/>
              </a:spcAft>
            </a:pPr>
            <a:r>
              <a:rPr lang="en-US" b="1" dirty="0" smtClean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b="1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Department of Computer </a:t>
            </a:r>
            <a:r>
              <a:rPr lang="en-US" sz="2000" dirty="0" smtClean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Engineering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Amirkabir University of </a:t>
            </a:r>
            <a:r>
              <a:rPr lang="en-US" sz="2000" dirty="0" smtClean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Technology</a:t>
            </a:r>
          </a:p>
          <a:p>
            <a:pPr algn="ctr" eaLnBrk="1" hangingPunct="1">
              <a:lnSpc>
                <a:spcPct val="150000"/>
              </a:lnSpc>
            </a:pPr>
            <a:endParaRPr lang="en-US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18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04"/>
    </mc:Choice>
    <mc:Fallback xmlns="">
      <p:transition spd="slow" advTm="110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Copyright Notice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1F497D">
                    <a:lumMod val="50000"/>
                  </a:srgbClr>
                </a:solidFill>
              </a:rPr>
              <a:pPr/>
              <a:t>2</a:t>
            </a:fld>
            <a:endParaRPr lang="en-US">
              <a:solidFill>
                <a:srgbClr val="1F497D">
                  <a:lumMod val="50000"/>
                </a:srgbClr>
              </a:solidFill>
            </a:endParaRPr>
          </a:p>
        </p:txBody>
      </p:sp>
      <p:pic>
        <p:nvPicPr>
          <p:cNvPr id="2050" name="Picture 2" descr="I:\Univ\SUTlogo\HF2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457200" y="1143000"/>
            <a:ext cx="8275638" cy="483209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600" dirty="0">
                <a:solidFill>
                  <a:srgbClr val="C00000"/>
                </a:solidFill>
                <a:latin typeface="Calibri"/>
                <a:cs typeface="B Nazanin" pitchFamily="2" charset="-78"/>
              </a:rPr>
              <a:t>Lectures adopted from</a:t>
            </a: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prstClr val="black"/>
                </a:solidFill>
                <a:latin typeface="Calibri"/>
              </a:rPr>
              <a:t>Computer Organization and Design: The Hardware/Software Interface,  5</a:t>
            </a:r>
            <a:r>
              <a:rPr lang="en-US" sz="2600" baseline="30000" dirty="0">
                <a:solidFill>
                  <a:prstClr val="black"/>
                </a:solidFill>
                <a:latin typeface="Calibri"/>
              </a:rPr>
              <a:t>th</a:t>
            </a:r>
            <a:r>
              <a:rPr lang="en-US" sz="2600" dirty="0">
                <a:solidFill>
                  <a:prstClr val="black"/>
                </a:solidFill>
                <a:latin typeface="Calibri"/>
              </a:rPr>
              <a:t> edition, David A. Patterson, John L. Hennessy, MK pub., </a:t>
            </a:r>
            <a:r>
              <a:rPr lang="en-US" sz="2600" dirty="0" smtClean="0">
                <a:solidFill>
                  <a:prstClr val="black"/>
                </a:solidFill>
                <a:latin typeface="Calibri"/>
              </a:rPr>
              <a:t>2014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prstClr val="black"/>
                </a:solidFill>
              </a:rPr>
              <a:t>Chapter </a:t>
            </a:r>
            <a:r>
              <a:rPr lang="en-US" sz="2600" dirty="0" smtClean="0">
                <a:solidFill>
                  <a:prstClr val="black"/>
                </a:solidFill>
              </a:rPr>
              <a:t>5</a:t>
            </a:r>
            <a:r>
              <a:rPr lang="en-US" sz="2600" dirty="0">
                <a:solidFill>
                  <a:prstClr val="black"/>
                </a:solidFill>
              </a:rPr>
              <a:t>: Large and Fast: Exploiting Memory Hierarchy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endParaRPr lang="fa-IR" sz="2600" dirty="0">
              <a:solidFill>
                <a:prstClr val="black"/>
              </a:solidFill>
              <a:latin typeface="Calibri"/>
            </a:endParaRP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2600" dirty="0">
              <a:solidFill>
                <a:prstClr val="black"/>
              </a:solidFill>
              <a:latin typeface="Calibri"/>
            </a:endParaRP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2800" b="1" dirty="0">
              <a:solidFill>
                <a:prstClr val="black"/>
              </a:solidFill>
              <a:latin typeface="Calibri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a-IR" sz="2000" b="1" dirty="0">
              <a:solidFill>
                <a:prstClr val="black"/>
              </a:solidFill>
              <a:latin typeface="Calibri"/>
              <a:cs typeface="B Nazanin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786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6714"/>
    </mc:Choice>
    <mc:Fallback xmlns="">
      <p:transition spd="slow" advTm="6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Replacement Policy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3" name="Picture 2" descr="I:\Univ\SUTlogo\HF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sp>
        <p:nvSpPr>
          <p:cNvPr id="7" name="Rectangle 5"/>
          <p:cNvSpPr txBox="1">
            <a:spLocks noChangeArrowheads="1"/>
          </p:cNvSpPr>
          <p:nvPr/>
        </p:nvSpPr>
        <p:spPr>
          <a:xfrm>
            <a:off x="684213" y="1125538"/>
            <a:ext cx="8270875" cy="5111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n-US" altLang="en-US" sz="2800" dirty="0" smtClean="0"/>
              <a:t>Direct mapped: no choice</a:t>
            </a:r>
          </a:p>
          <a:p>
            <a:pPr>
              <a:lnSpc>
                <a:spcPct val="80000"/>
              </a:lnSpc>
            </a:pPr>
            <a:endParaRPr lang="en-US" altLang="en-US" sz="2800" dirty="0" smtClean="0"/>
          </a:p>
          <a:p>
            <a:pPr>
              <a:lnSpc>
                <a:spcPct val="80000"/>
              </a:lnSpc>
            </a:pPr>
            <a:r>
              <a:rPr lang="en-US" altLang="en-US" sz="2800" dirty="0" smtClean="0"/>
              <a:t>Set associative</a:t>
            </a:r>
          </a:p>
          <a:p>
            <a:pPr lvl="1">
              <a:lnSpc>
                <a:spcPct val="80000"/>
              </a:lnSpc>
            </a:pPr>
            <a:r>
              <a:rPr lang="en-US" altLang="en-US" sz="2400" dirty="0" smtClean="0"/>
              <a:t>Prefer non-valid entry, if there is one</a:t>
            </a:r>
          </a:p>
          <a:p>
            <a:pPr lvl="1">
              <a:lnSpc>
                <a:spcPct val="80000"/>
              </a:lnSpc>
            </a:pPr>
            <a:r>
              <a:rPr lang="en-US" altLang="en-US" sz="2400" dirty="0" smtClean="0"/>
              <a:t>Otherwise, choose among entries in the set</a:t>
            </a:r>
          </a:p>
          <a:p>
            <a:pPr lvl="1">
              <a:lnSpc>
                <a:spcPct val="80000"/>
              </a:lnSpc>
            </a:pPr>
            <a:endParaRPr lang="en-US" altLang="en-US" sz="2400" dirty="0" smtClean="0"/>
          </a:p>
          <a:p>
            <a:pPr>
              <a:lnSpc>
                <a:spcPct val="80000"/>
              </a:lnSpc>
            </a:pPr>
            <a:r>
              <a:rPr lang="en-US" altLang="en-US" sz="2800" dirty="0" smtClean="0"/>
              <a:t>Cache replacement policies (algorithms)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62935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9335"/>
    </mc:Choice>
    <mc:Fallback xmlns="">
      <p:transition spd="slow" advTm="4493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Replacement Policy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13" name="Picture 2" descr="I:\Univ\SUTlogo\HF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sp>
        <p:nvSpPr>
          <p:cNvPr id="7" name="Rectangle 5"/>
          <p:cNvSpPr txBox="1">
            <a:spLocks noChangeArrowheads="1"/>
          </p:cNvSpPr>
          <p:nvPr/>
        </p:nvSpPr>
        <p:spPr>
          <a:xfrm>
            <a:off x="684213" y="1125538"/>
            <a:ext cx="8270875" cy="5111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n-US" altLang="en-US" sz="2800" dirty="0" smtClean="0"/>
              <a:t>Cache replacement policies (algorithms)</a:t>
            </a:r>
          </a:p>
          <a:p>
            <a:pPr lvl="1">
              <a:lnSpc>
                <a:spcPct val="80000"/>
              </a:lnSpc>
            </a:pPr>
            <a:r>
              <a:rPr lang="en-US" altLang="en-US" sz="2400" dirty="0" err="1" smtClean="0"/>
              <a:t>Bélády's</a:t>
            </a:r>
            <a:r>
              <a:rPr lang="en-US" altLang="en-US" sz="2400" dirty="0" smtClean="0"/>
              <a:t> </a:t>
            </a:r>
            <a:r>
              <a:rPr lang="en-US" altLang="en-US" sz="2400" dirty="0"/>
              <a:t>optimal </a:t>
            </a:r>
            <a:r>
              <a:rPr lang="en-US" altLang="en-US" sz="2400" dirty="0" smtClean="0"/>
              <a:t>algorithm (or simply optimal) </a:t>
            </a:r>
          </a:p>
          <a:p>
            <a:pPr lvl="1">
              <a:lnSpc>
                <a:spcPct val="80000"/>
              </a:lnSpc>
            </a:pPr>
            <a:r>
              <a:rPr lang="en-US" altLang="en-US" sz="2400" dirty="0" smtClean="0"/>
              <a:t>FIFO</a:t>
            </a:r>
          </a:p>
          <a:p>
            <a:pPr lvl="1">
              <a:lnSpc>
                <a:spcPct val="80000"/>
              </a:lnSpc>
            </a:pPr>
            <a:r>
              <a:rPr lang="en-US" altLang="en-US" sz="2400" dirty="0" smtClean="0"/>
              <a:t>LIFO (or FILO)</a:t>
            </a:r>
          </a:p>
          <a:p>
            <a:pPr lvl="1">
              <a:lnSpc>
                <a:spcPct val="80000"/>
              </a:lnSpc>
            </a:pPr>
            <a:r>
              <a:rPr lang="en-US" altLang="en-US" sz="2400" dirty="0" smtClean="0"/>
              <a:t>Most-recently used (MRU)</a:t>
            </a:r>
          </a:p>
          <a:p>
            <a:pPr lvl="1">
              <a:lnSpc>
                <a:spcPct val="80000"/>
              </a:lnSpc>
            </a:pPr>
            <a:r>
              <a:rPr lang="en-US" altLang="en-US" sz="2400" dirty="0"/>
              <a:t>Random</a:t>
            </a:r>
          </a:p>
          <a:p>
            <a:pPr lvl="1">
              <a:lnSpc>
                <a:spcPct val="80000"/>
              </a:lnSpc>
            </a:pPr>
            <a:r>
              <a:rPr lang="en-US" altLang="en-US" sz="2400" dirty="0" smtClean="0"/>
              <a:t>Least-recently used (LRU)</a:t>
            </a:r>
          </a:p>
          <a:p>
            <a:pPr>
              <a:lnSpc>
                <a:spcPct val="80000"/>
              </a:lnSpc>
            </a:pPr>
            <a:r>
              <a:rPr lang="en-US" altLang="en-US" dirty="0" err="1" smtClean="0"/>
              <a:t>Bélády's</a:t>
            </a:r>
            <a:r>
              <a:rPr lang="en-US" altLang="en-US" dirty="0" smtClean="0"/>
              <a:t> anomaly</a:t>
            </a:r>
          </a:p>
          <a:p>
            <a:pPr lvl="1">
              <a:lnSpc>
                <a:spcPct val="80000"/>
              </a:lnSpc>
            </a:pPr>
            <a:r>
              <a:rPr lang="en-US" altLang="en-US" sz="2200" dirty="0" smtClean="0"/>
              <a:t>The </a:t>
            </a:r>
            <a:r>
              <a:rPr lang="en-US" altLang="en-US" sz="2200" dirty="0"/>
              <a:t>phenomenon in which increasing the number of </a:t>
            </a:r>
            <a:r>
              <a:rPr lang="en-US" altLang="en-US" sz="2200" dirty="0" smtClean="0"/>
              <a:t>blocks results </a:t>
            </a:r>
            <a:r>
              <a:rPr lang="en-US" altLang="en-US" sz="2200" dirty="0"/>
              <a:t>in an increase in the number of </a:t>
            </a:r>
            <a:r>
              <a:rPr lang="en-US" altLang="en-US" sz="2200" dirty="0" smtClean="0"/>
              <a:t>misses for </a:t>
            </a:r>
            <a:r>
              <a:rPr lang="en-US" altLang="en-US" sz="2200" dirty="0"/>
              <a:t>certain memory access </a:t>
            </a:r>
            <a:r>
              <a:rPr lang="en-US" altLang="en-US" sz="2200" dirty="0" smtClean="0"/>
              <a:t>patterns</a:t>
            </a:r>
          </a:p>
        </p:txBody>
      </p:sp>
      <p:sp>
        <p:nvSpPr>
          <p:cNvPr id="3" name="Rectangle 2"/>
          <p:cNvSpPr/>
          <p:nvPr/>
        </p:nvSpPr>
        <p:spPr>
          <a:xfrm>
            <a:off x="2133600" y="5943600"/>
            <a:ext cx="7620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Fine more: </a:t>
            </a:r>
            <a:r>
              <a:rPr lang="en-US" dirty="0" smtClean="0">
                <a:hlinkClick r:id="rId6"/>
              </a:rPr>
              <a:t>https</a:t>
            </a:r>
            <a:r>
              <a:rPr lang="en-US" dirty="0">
                <a:hlinkClick r:id="rId6"/>
              </a:rPr>
              <a:t>://en.wikipedia.org/wiki/Cache_replacement_policies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83973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1165"/>
    </mc:Choice>
    <mc:Fallback xmlns="">
      <p:transition spd="slow" advTm="11011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 smtClean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LRU Replacement Policy</a:t>
            </a:r>
            <a:endParaRPr lang="en-US" sz="3200" b="1" dirty="0">
              <a:solidFill>
                <a:schemeClr val="tx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13" name="Picture 2" descr="I:\Univ\SUTlogo\HF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769" y="6673241"/>
            <a:ext cx="231775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483352" y="6435111"/>
            <a:ext cx="4177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Computer Architecture, Spring 2020, AUT, Tehran, Iran </a:t>
            </a:r>
            <a:endParaRPr lang="en-US" sz="1400" dirty="0"/>
          </a:p>
        </p:txBody>
      </p:sp>
      <p:sp>
        <p:nvSpPr>
          <p:cNvPr id="7" name="Rectangle 5"/>
          <p:cNvSpPr txBox="1">
            <a:spLocks noChangeArrowheads="1"/>
          </p:cNvSpPr>
          <p:nvPr/>
        </p:nvSpPr>
        <p:spPr>
          <a:xfrm>
            <a:off x="684213" y="1125538"/>
            <a:ext cx="8270875" cy="5111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n-US" altLang="en-US" dirty="0" smtClean="0"/>
              <a:t>Age bits: show the accesses order</a:t>
            </a:r>
          </a:p>
          <a:p>
            <a:pPr lvl="1">
              <a:lnSpc>
                <a:spcPct val="80000"/>
              </a:lnSpc>
            </a:pPr>
            <a:r>
              <a:rPr lang="en-US" altLang="en-US" dirty="0" smtClean="0"/>
              <a:t>Number of bits per block: </a:t>
            </a:r>
            <a:br>
              <a:rPr lang="en-US" altLang="en-US" dirty="0" smtClean="0"/>
            </a:br>
            <a:r>
              <a:rPr lang="en-US" altLang="en-US" dirty="0" smtClean="0"/>
              <a:t>		Log n for n-way cache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4026" y="1574519"/>
            <a:ext cx="2828974" cy="2768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4614504"/>
            <a:ext cx="7315200" cy="1622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3048000" y="4953000"/>
            <a:ext cx="4953000" cy="228600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14400" y="5233554"/>
            <a:ext cx="1568952" cy="989878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88324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3333"/>
    </mc:Choice>
    <mc:Fallback xmlns="">
      <p:transition spd="slow" advTm="7533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3" grpId="0" animBg="1"/>
      <p:bldP spid="11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3.5|80.4|28|38.4|10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24.9|148.5|189.1|68.8|108.6|215.3|119.4|62.4|44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85.9|13.7|89.3|153.7|29.7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1166</TotalTime>
  <Words>186</Words>
  <Application>Microsoft Office PowerPoint</Application>
  <PresentationFormat>On-screen Show (4:3)</PresentationFormat>
  <Paragraphs>43</Paragraphs>
  <Slides>5</Slides>
  <Notes>0</Notes>
  <HiddenSlides>0</HiddenSlides>
  <MMClips>5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Office Theme</vt:lpstr>
      <vt:lpstr>Aspect</vt:lpstr>
      <vt:lpstr>1_Office Theme</vt:lpstr>
      <vt:lpstr>Computer Architecture  Spring 2020</vt:lpstr>
      <vt:lpstr>Copyright Notice</vt:lpstr>
      <vt:lpstr>Replacement Policy</vt:lpstr>
      <vt:lpstr>Replacement Policy</vt:lpstr>
      <vt:lpstr>LRU Replacement Policy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Hamed</dc:creator>
  <cp:lastModifiedBy>hamed</cp:lastModifiedBy>
  <cp:revision>102</cp:revision>
  <dcterms:created xsi:type="dcterms:W3CDTF">2006-08-16T00:00:00Z</dcterms:created>
  <dcterms:modified xsi:type="dcterms:W3CDTF">2020-05-01T06:55:52Z</dcterms:modified>
</cp:coreProperties>
</file>

<file path=docProps/thumbnail.jpeg>
</file>